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5"/>
  </p:notesMasterIdLst>
  <p:handoutMasterIdLst>
    <p:handoutMasterId r:id="rId16"/>
  </p:handoutMasterIdLst>
  <p:sldIdLst>
    <p:sldId id="1706" r:id="rId6"/>
    <p:sldId id="1605" r:id="rId7"/>
    <p:sldId id="1707" r:id="rId8"/>
    <p:sldId id="1708" r:id="rId9"/>
    <p:sldId id="1709" r:id="rId10"/>
    <p:sldId id="1710" r:id="rId11"/>
    <p:sldId id="265" r:id="rId12"/>
    <p:sldId id="261" r:id="rId13"/>
    <p:sldId id="26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1707"/>
            <p14:sldId id="1708"/>
            <p14:sldId id="1709"/>
            <p14:sldId id="1710"/>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02" autoAdjust="0"/>
    <p:restoredTop sz="75264" autoAdjust="0"/>
  </p:normalViewPr>
  <p:slideViewPr>
    <p:cSldViewPr snapToGrid="0">
      <p:cViewPr>
        <p:scale>
          <a:sx n="101" d="100"/>
          <a:sy n="101" d="100"/>
        </p:scale>
        <p:origin x="24" y="14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12/5/19 3:51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12/5/19 3:51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Application permissions are the other type of permission supported by the Microsoft identity platform. Application permissions are used by apps that run without a signed-in user present such as services or daemon processes.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12/5/19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about application permissions, how to define them and how to grant them using a different type of consent flow in your apps.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12/5/19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high-privilege permissions in the Microsoft ecosystem can be set to admin-restricted. Here are a few examples of these kinds of permissions:</a:t>
            </a:r>
          </a:p>
          <a:p>
            <a:endParaRPr lang="en-US" dirty="0"/>
          </a:p>
          <a:p>
            <a:pPr marL="171450" indent="-171450">
              <a:buFont typeface="Arial" panose="020B0604020202020204" pitchFamily="34" charset="0"/>
              <a:buChar char="•"/>
            </a:pPr>
            <a:r>
              <a:rPr lang="en-US" dirty="0"/>
              <a:t>Read all user's full profiles by using **</a:t>
            </a:r>
            <a:r>
              <a:rPr lang="en-US" dirty="0" err="1"/>
              <a:t>User.Read.All</a:t>
            </a:r>
            <a:r>
              <a:rPr lang="en-US" dirty="0"/>
              <a:t>**</a:t>
            </a:r>
          </a:p>
          <a:p>
            <a:pPr marL="171450" indent="-171450">
              <a:buFont typeface="Arial" panose="020B0604020202020204" pitchFamily="34" charset="0"/>
              <a:buChar char="•"/>
            </a:pPr>
            <a:r>
              <a:rPr lang="en-US" dirty="0"/>
              <a:t>Write data to an organization's directory by using **</a:t>
            </a:r>
            <a:r>
              <a:rPr lang="en-US" dirty="0" err="1"/>
              <a:t>Directory.ReadWrite.All</a:t>
            </a:r>
            <a:r>
              <a:rPr lang="en-US" dirty="0"/>
              <a:t>**</a:t>
            </a:r>
          </a:p>
          <a:p>
            <a:pPr marL="171450" indent="-171450">
              <a:buFont typeface="Arial" panose="020B0604020202020204" pitchFamily="34" charset="0"/>
              <a:buChar char="•"/>
            </a:pPr>
            <a:r>
              <a:rPr lang="en-US" dirty="0"/>
              <a:t>Read all groups in an organization's directory by using **</a:t>
            </a:r>
            <a:r>
              <a:rPr lang="en-US" dirty="0" err="1"/>
              <a:t>Groups.Read.All</a:t>
            </a:r>
            <a:r>
              <a:rPr lang="en-US" dirty="0"/>
              <a:t>**</a:t>
            </a:r>
          </a:p>
          <a:p>
            <a:endParaRPr lang="en-US" dirty="0"/>
          </a:p>
          <a:p>
            <a:r>
              <a:rPr lang="en-US" dirty="0"/>
              <a:t>Although a consumer user might grant an application access to this kind of data, organizational users are restricted from granting access to the same set of sensitive company data. If your application requests access to one of these permissions from an organizational user, the user receives an error message that says they're not authorized to consent to your app's permissions.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12/5/19 4:00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32772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app requires access to admin-restricted scopes for organizations, you should request them directly from a company administrator. This can be done using the admin consent endpoint.</a:t>
            </a:r>
          </a:p>
          <a:p>
            <a:endParaRPr lang="en-US" dirty="0"/>
          </a:p>
          <a:p>
            <a:r>
              <a:rPr lang="en-US" dirty="0"/>
              <a:t>When the application is requesting high privilege delegated permissions and an administrator grants these permissions via the admin consent endpoint, consent is granted for all users in the tenant.</a:t>
            </a:r>
          </a:p>
          <a:p>
            <a:endParaRPr lang="en-US" dirty="0"/>
          </a:p>
          <a:p>
            <a:r>
              <a:rPr lang="en-US" dirty="0"/>
              <a:t>If the application is requesting application permissions and an administrator grants these permissions via the admin consent endpoint, this grant isn't done on behalf of any specific user. Instead, the client application is granted permissions directly. These types of permissions are only used by daemon services and other non-interactive applications that run in the background.</a:t>
            </a:r>
          </a:p>
          <a:p>
            <a:endParaRPr lang="en-US" dirty="0"/>
          </a:p>
          <a:p>
            <a:r>
              <a:rPr lang="en-US" dirty="0"/>
              <a:t>When an organization administrator uses your application and is directed to the authorize endpoint, the Microsoft identity platform will detect the user's role and ask them if they would like to consent on behalf of the entire tenant for the permissions you've requested.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12/5/19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140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also a dedicated admin consent endpoint you can use if you would like to proactively request that an administrator grants permission on behalf of the entire tenant. Using this endpoint is also necessary for requesting Application Permissions (which can't be requested using the authorize endpoint).</a:t>
            </a:r>
          </a:p>
          <a:p>
            <a:endParaRPr lang="en-US" dirty="0"/>
          </a:p>
          <a:p>
            <a:r>
              <a:rPr lang="en-US" dirty="0"/>
              <a:t>This endpoint is also available by selecting the **Grant admin consent for ...** button from the Azure AD admin center:</a:t>
            </a:r>
          </a:p>
          <a:p>
            <a:endParaRPr lang="en-US" dirty="0"/>
          </a:p>
          <a:p>
            <a:r>
              <a:rPr lang="en-US" dirty="0"/>
              <a:t>If you follow these steps, your app can request permissions for all users in a tenant, including admin-restricted scopes. This is a high privilege operation and should only be done if necessary for your scenario.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12/5/19 4:21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10866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build an application that uses the admin consent endpoint, the app should have an experience that enables the admin to approve the app's permissions. This page can be part of the app's sign-up flow, part of the app's settings, or it can be a dedicated "connect" flow. In many cases, it makes sense for the app to show this "connect" view only after a user has signed in with a work or school Microsoft account.</a:t>
            </a:r>
          </a:p>
          <a:p>
            <a:endParaRPr lang="en-US" dirty="0"/>
          </a:p>
          <a:p>
            <a:r>
              <a:rPr lang="en-US" dirty="0"/>
              <a:t>When you sign the user into your app, you can identify the organization to which the admin belongs before asking them to approve the necessary permissions. Although not strictly necessary, it can help you create a more intuitive experience for your organizational users. To sign the user in, follow our Microsoft identity platform protocol tutorials.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12/5/19 4:23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01462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12/5/19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12/5/19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12/5/19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Permissions and Consent</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b="1" dirty="0"/>
              <a:t>Application permissions</a:t>
            </a:r>
          </a:p>
          <a:p>
            <a:pPr>
              <a:spcBef>
                <a:spcPts val="1200"/>
              </a:spcBef>
            </a:pPr>
            <a:endParaRPr lang="en-US" sz="2000" b="1" dirty="0"/>
          </a:p>
          <a:p>
            <a:pPr>
              <a:spcBef>
                <a:spcPts val="1200"/>
              </a:spcBef>
            </a:pPr>
            <a:r>
              <a:rPr lang="en-US" sz="2000" b="1" dirty="0"/>
              <a:t>Admin consent</a:t>
            </a:r>
          </a:p>
          <a:p>
            <a:pPr>
              <a:spcBef>
                <a:spcPts val="1200"/>
              </a:spcBef>
            </a:pPr>
            <a:endParaRPr lang="en-US" sz="2000" b="1" dirty="0"/>
          </a:p>
          <a:p>
            <a:pPr>
              <a:spcBef>
                <a:spcPts val="1200"/>
              </a:spcBef>
            </a:pPr>
            <a:r>
              <a:rPr lang="en-US" sz="2000" b="1" dirty="0"/>
              <a:t>Recommendations</a:t>
            </a: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11D914-1BFA-4E47-965C-660E19FD9A08}"/>
              </a:ext>
            </a:extLst>
          </p:cNvPr>
          <p:cNvSpPr>
            <a:spLocks noGrp="1"/>
          </p:cNvSpPr>
          <p:nvPr>
            <p:ph type="title"/>
          </p:nvPr>
        </p:nvSpPr>
        <p:spPr/>
        <p:txBody>
          <a:bodyPr/>
          <a:lstStyle/>
          <a:p>
            <a:r>
              <a:rPr lang="en-US" dirty="0"/>
              <a:t>Application permissions</a:t>
            </a:r>
          </a:p>
        </p:txBody>
      </p:sp>
      <p:sp>
        <p:nvSpPr>
          <p:cNvPr id="4" name="Text Placeholder 3">
            <a:extLst>
              <a:ext uri="{FF2B5EF4-FFF2-40B4-BE49-F238E27FC236}">
                <a16:creationId xmlns:a16="http://schemas.microsoft.com/office/drawing/2014/main" id="{2291322A-991E-D34A-9374-67BFA9EFD134}"/>
              </a:ext>
            </a:extLst>
          </p:cNvPr>
          <p:cNvSpPr>
            <a:spLocks noGrp="1"/>
          </p:cNvSpPr>
          <p:nvPr>
            <p:ph type="body" sz="quarter" idx="10"/>
          </p:nvPr>
        </p:nvSpPr>
        <p:spPr>
          <a:xfrm>
            <a:off x="465139" y="1919804"/>
            <a:ext cx="7358062" cy="3200876"/>
          </a:xfrm>
        </p:spPr>
        <p:txBody>
          <a:bodyPr/>
          <a:lstStyle/>
          <a:p>
            <a:r>
              <a:rPr lang="en-US" dirty="0"/>
              <a:t>Some high-privileged permissions are set to admin-restricted</a:t>
            </a:r>
          </a:p>
          <a:p>
            <a:pPr marL="342900" indent="-342900">
              <a:buFont typeface="Arial" panose="020B0604020202020204" pitchFamily="34" charset="0"/>
              <a:buChar char="•"/>
            </a:pPr>
            <a:r>
              <a:rPr lang="en-US" b="1" dirty="0" err="1"/>
              <a:t>User.Read.All</a:t>
            </a:r>
            <a:r>
              <a:rPr lang="en-US" dirty="0"/>
              <a:t> – read all user’s full profiles</a:t>
            </a:r>
          </a:p>
          <a:p>
            <a:pPr marL="342900" indent="-342900">
              <a:buFont typeface="Arial" panose="020B0604020202020204" pitchFamily="34" charset="0"/>
              <a:buChar char="•"/>
            </a:pPr>
            <a:r>
              <a:rPr lang="en-US" b="1" dirty="0" err="1"/>
              <a:t>Directory.ReadWrite.All</a:t>
            </a:r>
            <a:r>
              <a:rPr lang="en-US" dirty="0"/>
              <a:t> – write data to an organization’s directory</a:t>
            </a:r>
          </a:p>
          <a:p>
            <a:pPr marL="342900" indent="-342900">
              <a:buFont typeface="Arial" panose="020B0604020202020204" pitchFamily="34" charset="0"/>
              <a:buChar char="•"/>
            </a:pPr>
            <a:r>
              <a:rPr lang="en-US" b="1" dirty="0" err="1"/>
              <a:t>Groups.Read.All</a:t>
            </a:r>
            <a:r>
              <a:rPr lang="en-US" dirty="0"/>
              <a:t> – read all groups in an organization’s directory</a:t>
            </a:r>
          </a:p>
          <a:p>
            <a:pPr marL="342900" indent="-342900">
              <a:buFont typeface="Arial" panose="020B0604020202020204" pitchFamily="34" charset="0"/>
              <a:buChar char="•"/>
            </a:pPr>
            <a:endParaRPr lang="en-US" b="1" dirty="0"/>
          </a:p>
          <a:p>
            <a:r>
              <a:rPr lang="en-US" dirty="0"/>
              <a:t>Organizational users are restricted from granting access to sensitive company data</a:t>
            </a:r>
          </a:p>
          <a:p>
            <a:endParaRPr lang="en-US" dirty="0"/>
          </a:p>
          <a:p>
            <a:r>
              <a:rPr lang="en-US" dirty="0"/>
              <a:t>If an app requests an application permission from a user, the user is notified they need an admin to grant the permission</a:t>
            </a:r>
          </a:p>
        </p:txBody>
      </p:sp>
      <p:pic>
        <p:nvPicPr>
          <p:cNvPr id="8" name="Picture 7">
            <a:extLst>
              <a:ext uri="{FF2B5EF4-FFF2-40B4-BE49-F238E27FC236}">
                <a16:creationId xmlns:a16="http://schemas.microsoft.com/office/drawing/2014/main" id="{62D36B13-D0B3-B245-B236-277AE243271E}"/>
              </a:ext>
            </a:extLst>
          </p:cNvPr>
          <p:cNvPicPr>
            <a:picLocks noChangeAspect="1"/>
          </p:cNvPicPr>
          <p:nvPr/>
        </p:nvPicPr>
        <p:blipFill>
          <a:blip r:embed="rId3"/>
          <a:stretch>
            <a:fillRect/>
          </a:stretch>
        </p:blipFill>
        <p:spPr>
          <a:xfrm>
            <a:off x="7823200" y="1568450"/>
            <a:ext cx="4613275" cy="4613275"/>
          </a:xfrm>
          <a:prstGeom prst="rect">
            <a:avLst/>
          </a:prstGeom>
        </p:spPr>
      </p:pic>
    </p:spTree>
    <p:extLst>
      <p:ext uri="{BB962C8B-B14F-4D97-AF65-F5344CB8AC3E}">
        <p14:creationId xmlns:p14="http://schemas.microsoft.com/office/powerpoint/2010/main" val="14378421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A97B-0047-8544-9104-2212F8F319C8}"/>
              </a:ext>
            </a:extLst>
          </p:cNvPr>
          <p:cNvSpPr>
            <a:spLocks noGrp="1"/>
          </p:cNvSpPr>
          <p:nvPr>
            <p:ph type="title"/>
          </p:nvPr>
        </p:nvSpPr>
        <p:spPr/>
        <p:txBody>
          <a:bodyPr/>
          <a:lstStyle/>
          <a:p>
            <a:r>
              <a:rPr lang="en-US" dirty="0"/>
              <a:t>Application permissions</a:t>
            </a:r>
          </a:p>
        </p:txBody>
      </p:sp>
      <p:sp>
        <p:nvSpPr>
          <p:cNvPr id="3" name="Text Placeholder 2">
            <a:extLst>
              <a:ext uri="{FF2B5EF4-FFF2-40B4-BE49-F238E27FC236}">
                <a16:creationId xmlns:a16="http://schemas.microsoft.com/office/drawing/2014/main" id="{EF1F61CE-20B5-C045-B4D9-7A931B58D890}"/>
              </a:ext>
            </a:extLst>
          </p:cNvPr>
          <p:cNvSpPr>
            <a:spLocks noGrp="1"/>
          </p:cNvSpPr>
          <p:nvPr>
            <p:ph type="body" sz="quarter" idx="10"/>
          </p:nvPr>
        </p:nvSpPr>
        <p:spPr>
          <a:xfrm>
            <a:off x="465138" y="1919804"/>
            <a:ext cx="11533187" cy="3139321"/>
          </a:xfrm>
        </p:spPr>
        <p:txBody>
          <a:bodyPr/>
          <a:lstStyle/>
          <a:p>
            <a:r>
              <a:rPr lang="en-US" dirty="0"/>
              <a:t>If an app requires application permission / admin-restricted permission, you should request them directly from a company administrator</a:t>
            </a:r>
          </a:p>
          <a:p>
            <a:endParaRPr lang="en-US" dirty="0"/>
          </a:p>
          <a:p>
            <a:r>
              <a:rPr lang="en-US" dirty="0"/>
              <a:t>When the administrator grants application permissions, unlike delegated permissions, the grant isn’t done on behalf of any specific user</a:t>
            </a:r>
          </a:p>
          <a:p>
            <a:endParaRPr lang="en-US" dirty="0"/>
          </a:p>
          <a:p>
            <a:r>
              <a:rPr lang="en-US" dirty="0"/>
              <a:t>Client application is directly granted the application permission</a:t>
            </a:r>
          </a:p>
          <a:p>
            <a:endParaRPr lang="en-US" dirty="0"/>
          </a:p>
          <a:p>
            <a:r>
              <a:rPr lang="en-US" dirty="0"/>
              <a:t>These types of permissions are commonly used with daemon apps / unattended services</a:t>
            </a:r>
          </a:p>
        </p:txBody>
      </p:sp>
    </p:spTree>
    <p:extLst>
      <p:ext uri="{BB962C8B-B14F-4D97-AF65-F5344CB8AC3E}">
        <p14:creationId xmlns:p14="http://schemas.microsoft.com/office/powerpoint/2010/main" val="4003471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C772-FA82-B348-BAD7-999F572209B4}"/>
              </a:ext>
            </a:extLst>
          </p:cNvPr>
          <p:cNvSpPr>
            <a:spLocks noGrp="1"/>
          </p:cNvSpPr>
          <p:nvPr>
            <p:ph type="title"/>
          </p:nvPr>
        </p:nvSpPr>
        <p:spPr/>
        <p:txBody>
          <a:bodyPr/>
          <a:lstStyle/>
          <a:p>
            <a:r>
              <a:rPr lang="en-US" dirty="0"/>
              <a:t>Admin Consent</a:t>
            </a:r>
          </a:p>
        </p:txBody>
      </p:sp>
      <p:sp>
        <p:nvSpPr>
          <p:cNvPr id="3" name="Text Placeholder 2">
            <a:extLst>
              <a:ext uri="{FF2B5EF4-FFF2-40B4-BE49-F238E27FC236}">
                <a16:creationId xmlns:a16="http://schemas.microsoft.com/office/drawing/2014/main" id="{C251F83E-893C-2D42-8CD7-AA56030432EF}"/>
              </a:ext>
            </a:extLst>
          </p:cNvPr>
          <p:cNvSpPr>
            <a:spLocks noGrp="1"/>
          </p:cNvSpPr>
          <p:nvPr>
            <p:ph type="body" sz="quarter" idx="10"/>
          </p:nvPr>
        </p:nvSpPr>
        <p:spPr>
          <a:xfrm>
            <a:off x="465138" y="1919804"/>
            <a:ext cx="10444162" cy="3805657"/>
          </a:xfrm>
        </p:spPr>
        <p:txBody>
          <a:bodyPr/>
          <a:lstStyle/>
          <a:p>
            <a:r>
              <a:rPr lang="en-US" dirty="0"/>
              <a:t>Admins can use a dedicated admin consent endpoint to:</a:t>
            </a:r>
          </a:p>
          <a:p>
            <a:pPr marL="342900" indent="-342900">
              <a:buFont typeface="Arial" panose="020B0604020202020204" pitchFamily="34" charset="0"/>
              <a:buChar char="•"/>
            </a:pPr>
            <a:r>
              <a:rPr lang="en-US" dirty="0"/>
              <a:t>Grant application permissions </a:t>
            </a:r>
          </a:p>
          <a:p>
            <a:pPr marL="342900" indent="-342900">
              <a:buFont typeface="Arial" panose="020B0604020202020204" pitchFamily="34" charset="0"/>
              <a:buChar char="•"/>
            </a:pPr>
            <a:r>
              <a:rPr lang="en-US" dirty="0"/>
              <a:t>Grant high-privileged delegated permissions on behalf of organizational users</a:t>
            </a:r>
          </a:p>
          <a:p>
            <a:pPr marL="342900" indent="-342900">
              <a:buFont typeface="Arial" panose="020B0604020202020204" pitchFamily="34" charset="0"/>
              <a:buChar char="•"/>
            </a:pPr>
            <a:endParaRPr lang="en-US" dirty="0"/>
          </a:p>
          <a:p>
            <a:r>
              <a:rPr lang="en-US" sz="1400" dirty="0">
                <a:latin typeface="Courier New" panose="02070309020205020404" pitchFamily="49" charset="0"/>
                <a:cs typeface="Courier New" panose="02070309020205020404" pitchFamily="49" charset="0"/>
              </a:rPr>
              <a:t>GET https://</a:t>
            </a:r>
            <a:r>
              <a:rPr lang="en-US" sz="1400" dirty="0" err="1">
                <a:latin typeface="Courier New" panose="02070309020205020404" pitchFamily="49" charset="0"/>
                <a:cs typeface="Courier New" panose="02070309020205020404" pitchFamily="49" charset="0"/>
              </a:rPr>
              <a:t>login.microsoftonline.com</a:t>
            </a:r>
            <a:r>
              <a:rPr lang="en-US" sz="1400" dirty="0">
                <a:latin typeface="Courier New" panose="02070309020205020404" pitchFamily="49" charset="0"/>
                <a:cs typeface="Courier New" panose="02070309020205020404" pitchFamily="49" charset="0"/>
              </a:rPr>
              <a:t>/{tenant}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/v2.0/</a:t>
            </a:r>
            <a:r>
              <a:rPr lang="en-US" sz="1400" dirty="0" err="1">
                <a:latin typeface="Courier New" panose="02070309020205020404" pitchFamily="49" charset="0"/>
                <a:cs typeface="Courier New" panose="02070309020205020404" pitchFamily="49" charset="0"/>
              </a:rPr>
              <a:t>adminconsent</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client_id</a:t>
            </a:r>
            <a:r>
              <a:rPr lang="en-US" sz="1400" dirty="0">
                <a:latin typeface="Courier New" panose="02070309020205020404" pitchFamily="49" charset="0"/>
                <a:cs typeface="Courier New" panose="02070309020205020404" pitchFamily="49" charset="0"/>
              </a:rPr>
              <a:t>=6731de76-14a6-49ae-97bc-6eba6914391e</a:t>
            </a:r>
          </a:p>
          <a:p>
            <a:r>
              <a:rPr lang="en-US" sz="1400" dirty="0">
                <a:latin typeface="Courier New" panose="02070309020205020404" pitchFamily="49" charset="0"/>
                <a:cs typeface="Courier New" panose="02070309020205020404" pitchFamily="49" charset="0"/>
              </a:rPr>
              <a:t>&amp;</a:t>
            </a:r>
            <a:r>
              <a:rPr lang="en-US" sz="1400" dirty="0" err="1">
                <a:latin typeface="Courier New" panose="02070309020205020404" pitchFamily="49" charset="0"/>
                <a:cs typeface="Courier New" panose="02070309020205020404" pitchFamily="49" charset="0"/>
              </a:rPr>
              <a:t>redirect_uri</a:t>
            </a:r>
            <a:r>
              <a:rPr lang="en-US" sz="1400" dirty="0">
                <a:latin typeface="Courier New" panose="02070309020205020404" pitchFamily="49" charset="0"/>
                <a:cs typeface="Courier New" panose="02070309020205020404" pitchFamily="49" charset="0"/>
              </a:rPr>
              <a:t>=http://localhost/</a:t>
            </a:r>
            <a:r>
              <a:rPr lang="en-US" sz="1400" dirty="0" err="1">
                <a:latin typeface="Courier New" panose="02070309020205020404" pitchFamily="49" charset="0"/>
                <a:cs typeface="Courier New" panose="02070309020205020404" pitchFamily="49" charset="0"/>
              </a:rPr>
              <a:t>myapp</a:t>
            </a:r>
            <a:r>
              <a:rPr lang="en-US" sz="1400" dirty="0">
                <a:latin typeface="Courier New" panose="02070309020205020404" pitchFamily="49" charset="0"/>
                <a:cs typeface="Courier New" panose="02070309020205020404" pitchFamily="49" charset="0"/>
              </a:rPr>
              <a:t>/permissions</a:t>
            </a:r>
          </a:p>
          <a:p>
            <a:r>
              <a:rPr lang="en-US" sz="1400" dirty="0">
                <a:latin typeface="Courier New" panose="02070309020205020404" pitchFamily="49" charset="0"/>
                <a:cs typeface="Courier New" panose="02070309020205020404" pitchFamily="49" charset="0"/>
              </a:rPr>
              <a:t>&amp;scope=https://</a:t>
            </a:r>
            <a:r>
              <a:rPr lang="en-US" sz="1400" dirty="0" err="1">
                <a:latin typeface="Courier New" panose="02070309020205020404" pitchFamily="49" charset="0"/>
                <a:cs typeface="Courier New" panose="02070309020205020404" pitchFamily="49" charset="0"/>
              </a:rPr>
              <a:t>graph.microsoft.com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user.read.all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&amp;state=12345</a:t>
            </a:r>
          </a:p>
          <a:p>
            <a:endParaRPr lang="en-US" sz="14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B28E42D1-6383-8041-B5D6-C0E6D8CD05B7}"/>
              </a:ext>
            </a:extLst>
          </p:cNvPr>
          <p:cNvPicPr>
            <a:picLocks noChangeAspect="1"/>
          </p:cNvPicPr>
          <p:nvPr/>
        </p:nvPicPr>
        <p:blipFill rotWithShape="1">
          <a:blip r:embed="rId3"/>
          <a:srcRect l="32270" t="31967"/>
          <a:stretch/>
        </p:blipFill>
        <p:spPr>
          <a:xfrm>
            <a:off x="6227845" y="3611563"/>
            <a:ext cx="6208630" cy="2847975"/>
          </a:xfrm>
          <a:prstGeom prst="rect">
            <a:avLst/>
          </a:prstGeom>
        </p:spPr>
      </p:pic>
    </p:spTree>
    <p:extLst>
      <p:ext uri="{BB962C8B-B14F-4D97-AF65-F5344CB8AC3E}">
        <p14:creationId xmlns:p14="http://schemas.microsoft.com/office/powerpoint/2010/main" val="2764558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C9B7-427C-FC4F-9B40-8B5DE807F0E6}"/>
              </a:ext>
            </a:extLst>
          </p:cNvPr>
          <p:cNvSpPr>
            <a:spLocks noGrp="1"/>
          </p:cNvSpPr>
          <p:nvPr>
            <p:ph type="title"/>
          </p:nvPr>
        </p:nvSpPr>
        <p:spPr/>
        <p:txBody>
          <a:bodyPr/>
          <a:lstStyle/>
          <a:p>
            <a:r>
              <a:rPr lang="en-US" dirty="0"/>
              <a:t>Recommendation: provide an admin experience in your app</a:t>
            </a:r>
          </a:p>
        </p:txBody>
      </p:sp>
      <p:sp>
        <p:nvSpPr>
          <p:cNvPr id="3" name="Text Placeholder 2">
            <a:extLst>
              <a:ext uri="{FF2B5EF4-FFF2-40B4-BE49-F238E27FC236}">
                <a16:creationId xmlns:a16="http://schemas.microsoft.com/office/drawing/2014/main" id="{BE4707C1-2B4B-A344-93BB-B35C7609D9DE}"/>
              </a:ext>
            </a:extLst>
          </p:cNvPr>
          <p:cNvSpPr>
            <a:spLocks noGrp="1"/>
          </p:cNvSpPr>
          <p:nvPr>
            <p:ph type="body" sz="quarter" idx="10"/>
          </p:nvPr>
        </p:nvSpPr>
        <p:spPr>
          <a:xfrm>
            <a:off x="465138" y="1919804"/>
            <a:ext cx="11533187" cy="1354217"/>
          </a:xfrm>
        </p:spPr>
        <p:txBody>
          <a:bodyPr/>
          <a:lstStyle/>
          <a:p>
            <a:r>
              <a:rPr lang="en-US" dirty="0"/>
              <a:t>If an app requires admin consent for to have application permissions high-privileged delegated permissions, consider providing a special admin experience to trigger the admin consent</a:t>
            </a:r>
          </a:p>
          <a:p>
            <a:endParaRPr lang="en-US" dirty="0"/>
          </a:p>
          <a:p>
            <a:r>
              <a:rPr lang="en-US" dirty="0"/>
              <a:t>Reduces friction to onboarding the app</a:t>
            </a:r>
          </a:p>
        </p:txBody>
      </p:sp>
    </p:spTree>
    <p:extLst>
      <p:ext uri="{BB962C8B-B14F-4D97-AF65-F5344CB8AC3E}">
        <p14:creationId xmlns:p14="http://schemas.microsoft.com/office/powerpoint/2010/main" val="25206294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1163</Words>
  <Application>Microsoft Macintosh PowerPoint</Application>
  <PresentationFormat>Custom</PresentationFormat>
  <Paragraphs>93</Paragraphs>
  <Slides>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Courier New</vt:lpstr>
      <vt:lpstr>Segoe UI</vt:lpstr>
      <vt:lpstr>Segoe UI Light</vt:lpstr>
      <vt:lpstr>Segoe UI Semibold</vt:lpstr>
      <vt:lpstr>Wingdings</vt:lpstr>
      <vt:lpstr>Office 365 PPT Template - 2017</vt:lpstr>
      <vt:lpstr>1_Office 365 PPT Template - 2017</vt:lpstr>
      <vt:lpstr>Application Permissions and Consent</vt:lpstr>
      <vt:lpstr>Overview</vt:lpstr>
      <vt:lpstr>Application permissions</vt:lpstr>
      <vt:lpstr>Application permissions</vt:lpstr>
      <vt:lpstr>Admin Consent</vt:lpstr>
      <vt:lpstr>Recommendation: provide an admin experience in your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2019-12-05T15:23:04Z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